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275" r:id="rId2"/>
    <p:sldId id="274" r:id="rId3"/>
    <p:sldId id="262" r:id="rId4"/>
    <p:sldId id="263" r:id="rId5"/>
    <p:sldId id="278" r:id="rId6"/>
    <p:sldId id="264" r:id="rId7"/>
    <p:sldId id="277"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4AA26-A02D-4E9C-9B36-386178D612E6}" type="datetimeFigureOut">
              <a:rPr lang="en-GB" smtClean="0"/>
              <a:t>16/03/2018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EC3DE-B277-4DEF-9550-972EE4898CAA}" type="slidenum">
              <a:rPr lang="en-GB" smtClean="0"/>
              <a:t>‹#›</a:t>
            </a:fld>
            <a:endParaRPr lang="en-GB"/>
          </a:p>
        </p:txBody>
      </p:sp>
    </p:spTree>
    <p:extLst>
      <p:ext uri="{BB962C8B-B14F-4D97-AF65-F5344CB8AC3E}">
        <p14:creationId xmlns:p14="http://schemas.microsoft.com/office/powerpoint/2010/main" val="213598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8EC3DE-B277-4DEF-9550-972EE4898CAA}" type="slidenum">
              <a:rPr lang="en-GB" smtClean="0"/>
              <a:t>8</a:t>
            </a:fld>
            <a:endParaRPr lang="en-GB"/>
          </a:p>
        </p:txBody>
      </p:sp>
    </p:spTree>
    <p:extLst>
      <p:ext uri="{BB962C8B-B14F-4D97-AF65-F5344CB8AC3E}">
        <p14:creationId xmlns:p14="http://schemas.microsoft.com/office/powerpoint/2010/main" val="183034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7B00C1-7C5B-4F9A-90E6-FD056F5B5D70}" type="datetime1">
              <a:rPr lang="en-GB" smtClean="0"/>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179704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3B6533-DB86-4B2A-9000-19082B2FFDD3}" type="datetime1">
              <a:rPr lang="en-GB" smtClean="0"/>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52112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38077D-826B-4DB4-9B1B-3C979A550260}" type="datetime1">
              <a:rPr lang="en-GB" smtClean="0"/>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337658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BB3EB4-DAE0-474E-87B7-A76B332AC2EB}" type="datetime1">
              <a:rPr lang="en-GB" smtClean="0"/>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85690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502E8-6927-40FD-94A0-751BAE754C91}" type="datetime1">
              <a:rPr lang="en-GB" smtClean="0"/>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321702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C3D3396-1572-4302-BAA9-1EC1AC4EB2DF}" type="datetime1">
              <a:rPr lang="en-GB" smtClean="0"/>
              <a:t>16/03/2018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82024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01F253-50B9-43A6-AA29-C8054BDA82AC}" type="datetime1">
              <a:rPr lang="en-GB" smtClean="0"/>
              <a:t>16/03/2018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108747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8B060-8EC2-4668-A779-2B1EC745DB2B}" type="datetime1">
              <a:rPr lang="en-GB" smtClean="0"/>
              <a:t>16/03/2018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72783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61A2A-33F5-4E22-8B9A-CCD0FB5C0295}" type="datetime1">
              <a:rPr lang="en-GB" smtClean="0"/>
              <a:t>16/03/2018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37321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CD5A63-CE48-426E-98F6-4BA25FE66E60}" type="datetime1">
              <a:rPr lang="en-GB" smtClean="0"/>
              <a:t>16/03/2018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149448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DD830-8A0F-45EC-9CC6-CB1D8F612A93}" type="datetime1">
              <a:rPr lang="en-GB" smtClean="0"/>
              <a:t>16/03/2018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45F63-043B-4BB5-AC68-C6D256EE29EA}" type="slidenum">
              <a:rPr lang="en-GB" smtClean="0"/>
              <a:t>‹#›</a:t>
            </a:fld>
            <a:endParaRPr lang="en-GB"/>
          </a:p>
        </p:txBody>
      </p:sp>
    </p:spTree>
    <p:extLst>
      <p:ext uri="{BB962C8B-B14F-4D97-AF65-F5344CB8AC3E}">
        <p14:creationId xmlns:p14="http://schemas.microsoft.com/office/powerpoint/2010/main" val="162160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C995F-8042-4441-BB13-320665E9B9DF}" type="datetime1">
              <a:rPr lang="en-GB" smtClean="0"/>
              <a:t>16/03/2018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45F63-043B-4BB5-AC68-C6D256EE29EA}" type="slidenum">
              <a:rPr lang="en-GB" smtClean="0"/>
              <a:t>‹#›</a:t>
            </a:fld>
            <a:endParaRPr lang="en-GB"/>
          </a:p>
        </p:txBody>
      </p:sp>
    </p:spTree>
    <p:extLst>
      <p:ext uri="{BB962C8B-B14F-4D97-AF65-F5344CB8AC3E}">
        <p14:creationId xmlns:p14="http://schemas.microsoft.com/office/powerpoint/2010/main" val="118000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4123"/>
            <a:ext cx="9144000" cy="2036350"/>
          </a:xfrm>
        </p:spPr>
        <p:txBody>
          <a:bodyPr>
            <a:normAutofit/>
          </a:bodyPr>
          <a:lstStyle/>
          <a:p>
            <a:r>
              <a:rPr lang="en-GB" sz="4600" b="1" dirty="0" smtClean="0"/>
              <a:t>The Word Blind Centre and the campaign for recognition of dyslexia</a:t>
            </a:r>
            <a:endParaRPr lang="en-GB" sz="4600" b="1" dirty="0"/>
          </a:p>
        </p:txBody>
      </p:sp>
      <p:sp>
        <p:nvSpPr>
          <p:cNvPr id="3" name="Subtitle 2"/>
          <p:cNvSpPr>
            <a:spLocks noGrp="1"/>
          </p:cNvSpPr>
          <p:nvPr>
            <p:ph type="subTitle" idx="1"/>
          </p:nvPr>
        </p:nvSpPr>
        <p:spPr>
          <a:xfrm>
            <a:off x="1524000" y="3171723"/>
            <a:ext cx="9144000" cy="1655762"/>
          </a:xfrm>
        </p:spPr>
        <p:txBody>
          <a:bodyPr/>
          <a:lstStyle/>
          <a:p>
            <a:r>
              <a:rPr lang="en-GB" dirty="0" smtClean="0"/>
              <a:t>UK Dyslexia Archive</a:t>
            </a:r>
          </a:p>
          <a:p>
            <a:r>
              <a:rPr lang="en-GB" dirty="0" smtClean="0"/>
              <a:t>St John’s College, Oxford</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6715" r="1932" b="40097"/>
          <a:stretch/>
        </p:blipFill>
        <p:spPr>
          <a:xfrm>
            <a:off x="715617" y="4237382"/>
            <a:ext cx="10760765" cy="1590262"/>
          </a:xfrm>
          <a:prstGeom prst="rect">
            <a:avLst/>
          </a:prstGeom>
          <a:ln>
            <a:noFill/>
          </a:ln>
          <a:effectLst>
            <a:softEdge rad="112500"/>
          </a:effectLst>
        </p:spPr>
      </p:pic>
    </p:spTree>
    <p:extLst>
      <p:ext uri="{BB962C8B-B14F-4D97-AF65-F5344CB8AC3E}">
        <p14:creationId xmlns:p14="http://schemas.microsoft.com/office/powerpoint/2010/main" val="2034755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Dyslexia Archive: A new project</a:t>
            </a:r>
            <a:endParaRPr lang="en-GB" dirty="0"/>
          </a:p>
        </p:txBody>
      </p:sp>
      <p:sp>
        <p:nvSpPr>
          <p:cNvPr id="3" name="Content Placeholder 2"/>
          <p:cNvSpPr>
            <a:spLocks noGrp="1"/>
          </p:cNvSpPr>
          <p:nvPr>
            <p:ph idx="1"/>
          </p:nvPr>
        </p:nvSpPr>
        <p:spPr>
          <a:xfrm>
            <a:off x="5155096" y="1825625"/>
            <a:ext cx="6198704" cy="4351338"/>
          </a:xfrm>
        </p:spPr>
        <p:txBody>
          <a:bodyPr>
            <a:normAutofit fontScale="92500"/>
          </a:bodyPr>
          <a:lstStyle/>
          <a:p>
            <a:r>
              <a:rPr lang="en-GB" sz="2200" dirty="0"/>
              <a:t>Based at St John’s </a:t>
            </a:r>
            <a:r>
              <a:rPr lang="en-GB" sz="2200" dirty="0" smtClean="0"/>
              <a:t>College and </a:t>
            </a:r>
            <a:r>
              <a:rPr lang="en-GB" sz="2200" dirty="0" smtClean="0"/>
              <a:t>the Faculty of </a:t>
            </a:r>
            <a:r>
              <a:rPr lang="en-GB" sz="2200" dirty="0" smtClean="0"/>
              <a:t>History, University of Oxford</a:t>
            </a:r>
            <a:endParaRPr lang="en-GB" sz="2200" dirty="0"/>
          </a:p>
          <a:p>
            <a:r>
              <a:rPr lang="en-GB" sz="2200" dirty="0"/>
              <a:t>Collaboration between history, </a:t>
            </a:r>
            <a:r>
              <a:rPr lang="en-GB" sz="2200" dirty="0" smtClean="0"/>
              <a:t>psychology, geography</a:t>
            </a:r>
            <a:endParaRPr lang="en-GB" sz="2200" dirty="0"/>
          </a:p>
          <a:p>
            <a:r>
              <a:rPr lang="en-GB" sz="2200" dirty="0"/>
              <a:t>Maggie Snowling, William Whyte, Kate Nation, Kieran </a:t>
            </a:r>
            <a:r>
              <a:rPr lang="en-GB" sz="2200" dirty="0" smtClean="0"/>
              <a:t>Fitzpatrick, Philip Kirby, with the support of Robert Evans, Denise Cripps</a:t>
            </a:r>
            <a:endParaRPr lang="en-GB" sz="2200" dirty="0"/>
          </a:p>
          <a:p>
            <a:r>
              <a:rPr lang="en-GB" sz="2200" dirty="0"/>
              <a:t>Started in 2014; </a:t>
            </a:r>
            <a:r>
              <a:rPr lang="en-GB" sz="2200" dirty="0" smtClean="0"/>
              <a:t>funded by Wellcome </a:t>
            </a:r>
            <a:r>
              <a:rPr lang="en-GB" sz="2200" dirty="0"/>
              <a:t>Trust/ John Fell award </a:t>
            </a:r>
            <a:r>
              <a:rPr lang="en-GB" sz="2200" dirty="0" smtClean="0"/>
              <a:t>(</a:t>
            </a:r>
            <a:r>
              <a:rPr lang="en-GB" sz="2200" dirty="0" smtClean="0"/>
              <a:t>20</a:t>
            </a:r>
            <a:r>
              <a:rPr lang="en-GB" sz="2200" dirty="0" smtClean="0"/>
              <a:t>16-18</a:t>
            </a:r>
            <a:r>
              <a:rPr lang="en-GB" sz="2200" dirty="0"/>
              <a:t>)</a:t>
            </a:r>
          </a:p>
          <a:p>
            <a:r>
              <a:rPr lang="en-GB" sz="2200" dirty="0"/>
              <a:t>Collection includes patient files of the Word Blind Centre, files of </a:t>
            </a:r>
            <a:r>
              <a:rPr lang="en-GB" sz="2200" dirty="0" smtClean="0"/>
              <a:t>the BDA</a:t>
            </a:r>
            <a:r>
              <a:rPr lang="en-GB" sz="2200" dirty="0"/>
              <a:t>, DI, Helen Arkell Centre, amongst others</a:t>
            </a:r>
          </a:p>
          <a:p>
            <a:r>
              <a:rPr lang="en-GB" sz="2200" dirty="0"/>
              <a:t>Oral histories with dyslexia pioneers and others key to </a:t>
            </a:r>
            <a:r>
              <a:rPr lang="en-GB" sz="2200" dirty="0" smtClean="0"/>
              <a:t>the story of dyslexia</a:t>
            </a:r>
            <a:endParaRPr lang="en-GB" sz="2200" dirty="0"/>
          </a:p>
        </p:txBody>
      </p:sp>
      <p:sp>
        <p:nvSpPr>
          <p:cNvPr id="5" name="Slide Number Placeholder 4"/>
          <p:cNvSpPr>
            <a:spLocks noGrp="1"/>
          </p:cNvSpPr>
          <p:nvPr>
            <p:ph type="sldNum" sz="quarter" idx="12"/>
          </p:nvPr>
        </p:nvSpPr>
        <p:spPr/>
        <p:txBody>
          <a:bodyPr/>
          <a:lstStyle/>
          <a:p>
            <a:fld id="{BE680847-E3FD-46B1-84DA-4C93189D327C}" type="slidenum">
              <a:rPr lang="en-GB" smtClean="0"/>
              <a:t>2</a:t>
            </a:fld>
            <a:endParaRPr lang="en-GB"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231" t="13192" r="58513" b="20692"/>
          <a:stretch/>
        </p:blipFill>
        <p:spPr>
          <a:xfrm>
            <a:off x="838200" y="1690688"/>
            <a:ext cx="4197626" cy="4534316"/>
          </a:xfrm>
          <a:prstGeom prst="rect">
            <a:avLst/>
          </a:prstGeom>
        </p:spPr>
      </p:pic>
    </p:spTree>
    <p:extLst>
      <p:ext uri="{BB962C8B-B14F-4D97-AF65-F5344CB8AC3E}">
        <p14:creationId xmlns:p14="http://schemas.microsoft.com/office/powerpoint/2010/main" val="2215850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Blind Centre (1963-1972)</a:t>
            </a:r>
            <a:endParaRPr lang="en-GB" dirty="0"/>
          </a:p>
        </p:txBody>
      </p:sp>
      <p:sp>
        <p:nvSpPr>
          <p:cNvPr id="3" name="Content Placeholder 2"/>
          <p:cNvSpPr>
            <a:spLocks noGrp="1"/>
          </p:cNvSpPr>
          <p:nvPr>
            <p:ph idx="1"/>
          </p:nvPr>
        </p:nvSpPr>
        <p:spPr>
          <a:xfrm>
            <a:off x="838200" y="1825625"/>
            <a:ext cx="6078967" cy="4351338"/>
          </a:xfrm>
        </p:spPr>
        <p:txBody>
          <a:bodyPr>
            <a:normAutofit/>
          </a:bodyPr>
          <a:lstStyle/>
          <a:p>
            <a:r>
              <a:rPr lang="en-GB" sz="2000" dirty="0"/>
              <a:t>Opened by Princess Margaret in Coram’s Fields, Bloomsbury </a:t>
            </a:r>
            <a:r>
              <a:rPr lang="en-GB" sz="2000" dirty="0" smtClean="0"/>
              <a:t>(pictured)</a:t>
            </a:r>
            <a:endParaRPr lang="en-GB" sz="2000" dirty="0"/>
          </a:p>
          <a:p>
            <a:r>
              <a:rPr lang="en-GB" sz="2000" dirty="0"/>
              <a:t>Research interest in Britain beginning to coalesce (or coalesce again)</a:t>
            </a:r>
          </a:p>
          <a:p>
            <a:r>
              <a:rPr lang="en-GB" sz="2000" dirty="0"/>
              <a:t>Founded by the Invalid Children’s Aid Association (ICAA)</a:t>
            </a:r>
          </a:p>
          <a:p>
            <a:r>
              <a:rPr lang="en-GB" sz="2000" dirty="0"/>
              <a:t>Committee members: Macdonald Critchley, </a:t>
            </a:r>
            <a:r>
              <a:rPr lang="en-GB" sz="2000" dirty="0" smtClean="0"/>
              <a:t>Patrick</a:t>
            </a:r>
            <a:r>
              <a:rPr lang="en-GB" sz="2000" dirty="0"/>
              <a:t> </a:t>
            </a:r>
            <a:r>
              <a:rPr lang="en-GB" sz="2000" dirty="0" smtClean="0"/>
              <a:t>Meredith</a:t>
            </a:r>
            <a:r>
              <a:rPr lang="en-GB" sz="2000" dirty="0"/>
              <a:t>, Tim Miles, Maisie Holt, Oliver Zangwill</a:t>
            </a:r>
          </a:p>
          <a:p>
            <a:r>
              <a:rPr lang="en-GB" sz="2000" dirty="0"/>
              <a:t>Chairman: Alfred White </a:t>
            </a:r>
            <a:r>
              <a:rPr lang="en-GB" sz="2000" dirty="0" smtClean="0"/>
              <a:t>Franklin, who was also chair of the ICAA</a:t>
            </a:r>
            <a:endParaRPr lang="en-GB" sz="2000" dirty="0"/>
          </a:p>
          <a:p>
            <a:r>
              <a:rPr lang="en-GB" sz="2000" dirty="0"/>
              <a:t>First director, Alex Bannatyne; later, Sandhya Naidoo, who served until its </a:t>
            </a:r>
            <a:r>
              <a:rPr lang="en-GB" sz="2000" dirty="0" smtClean="0"/>
              <a:t>closure</a:t>
            </a:r>
            <a:endParaRPr lang="en-GB" sz="2000" dirty="0"/>
          </a:p>
        </p:txBody>
      </p:sp>
      <p:sp>
        <p:nvSpPr>
          <p:cNvPr id="5" name="Slide Number Placeholder 4"/>
          <p:cNvSpPr>
            <a:spLocks noGrp="1"/>
          </p:cNvSpPr>
          <p:nvPr>
            <p:ph type="sldNum" sz="quarter" idx="12"/>
          </p:nvPr>
        </p:nvSpPr>
        <p:spPr/>
        <p:txBody>
          <a:bodyPr/>
          <a:lstStyle/>
          <a:p>
            <a:fld id="{C0445F63-043B-4BB5-AC68-C6D256EE29EA}" type="slidenum">
              <a:rPr lang="en-GB" smtClean="0"/>
              <a:t>3</a:t>
            </a:fld>
            <a:endParaRPr lang="en-GB"/>
          </a:p>
        </p:txBody>
      </p:sp>
      <p:pic>
        <p:nvPicPr>
          <p:cNvPr id="4098" name="Picture 2" descr="http://c8.alamy.com/comp/G81P3H/royalty-princess-margaret-word-blind-centre-bloomsbury-london-G81P3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2169" y="1690688"/>
            <a:ext cx="4081631" cy="462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7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Blind Centre, class and LEAs</a:t>
            </a:r>
            <a:endParaRPr lang="en-GB" dirty="0"/>
          </a:p>
        </p:txBody>
      </p:sp>
      <p:sp>
        <p:nvSpPr>
          <p:cNvPr id="3" name="Content Placeholder 2"/>
          <p:cNvSpPr>
            <a:spLocks noGrp="1"/>
          </p:cNvSpPr>
          <p:nvPr>
            <p:ph idx="1"/>
          </p:nvPr>
        </p:nvSpPr>
        <p:spPr>
          <a:xfrm>
            <a:off x="5518673" y="1592505"/>
            <a:ext cx="5835127" cy="4732559"/>
          </a:xfrm>
        </p:spPr>
        <p:txBody>
          <a:bodyPr>
            <a:normAutofit/>
          </a:bodyPr>
          <a:lstStyle/>
          <a:p>
            <a:endParaRPr lang="en-GB" sz="2200" dirty="0" smtClean="0"/>
          </a:p>
          <a:p>
            <a:r>
              <a:rPr lang="en-GB" sz="2000" dirty="0"/>
              <a:t>Late 1964, West Sussex County Council fund pupil to attend the Centre. Other LEAs do the same</a:t>
            </a:r>
          </a:p>
          <a:p>
            <a:r>
              <a:rPr lang="en-GB" sz="2000" dirty="0"/>
              <a:t>‘I should be pleased to have your confirmation that it is in order for the Authority [West Sussex County Council] to give assistance to this boy at the Word Blind Centre</a:t>
            </a:r>
            <a:r>
              <a:rPr lang="en-GB" sz="2000" dirty="0" smtClean="0"/>
              <a:t>’ (West Sussex County Council)</a:t>
            </a:r>
            <a:endParaRPr lang="en-GB" sz="2000" dirty="0"/>
          </a:p>
          <a:p>
            <a:r>
              <a:rPr lang="en-GB" sz="2000" dirty="0"/>
              <a:t>From one of the patient files: ‘Father can’t read &amp; mother is apt to pin all the blame of children’s backwardness onto Dad. Mother is resentful of any suggestion that her children are not </a:t>
            </a:r>
            <a:r>
              <a:rPr lang="en-GB" sz="2000" dirty="0" smtClean="0"/>
              <a:t>normal. With an I.Q. of about 94, I feel that something other than low intelligence is preventing him from reading’</a:t>
            </a:r>
          </a:p>
          <a:p>
            <a:endParaRPr lang="en-GB" sz="2000" dirty="0"/>
          </a:p>
        </p:txBody>
      </p:sp>
      <p:sp>
        <p:nvSpPr>
          <p:cNvPr id="5" name="Slide Number Placeholder 4"/>
          <p:cNvSpPr>
            <a:spLocks noGrp="1"/>
          </p:cNvSpPr>
          <p:nvPr>
            <p:ph type="sldNum" sz="quarter" idx="12"/>
          </p:nvPr>
        </p:nvSpPr>
        <p:spPr/>
        <p:txBody>
          <a:bodyPr/>
          <a:lstStyle/>
          <a:p>
            <a:fld id="{C0445F63-043B-4BB5-AC68-C6D256EE29EA}" type="slidenum">
              <a:rPr lang="en-GB" smtClean="0"/>
              <a:t>4</a:t>
            </a:fld>
            <a:endParaRPr lang="en-GB"/>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7851" r="5264" b="21667"/>
          <a:stretch/>
        </p:blipFill>
        <p:spPr>
          <a:xfrm>
            <a:off x="1117898" y="1690687"/>
            <a:ext cx="3895165" cy="4682335"/>
          </a:xfrm>
          <a:prstGeom prst="rect">
            <a:avLst/>
          </a:prstGeom>
        </p:spPr>
      </p:pic>
    </p:spTree>
    <p:extLst>
      <p:ext uri="{BB962C8B-B14F-4D97-AF65-F5344CB8AC3E}">
        <p14:creationId xmlns:p14="http://schemas.microsoft.com/office/powerpoint/2010/main" val="346689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Blind Centre, research and legacies</a:t>
            </a:r>
            <a:endParaRPr lang="en-GB" dirty="0"/>
          </a:p>
        </p:txBody>
      </p:sp>
      <p:sp>
        <p:nvSpPr>
          <p:cNvPr id="4" name="Slide Number Placeholder 3"/>
          <p:cNvSpPr>
            <a:spLocks noGrp="1"/>
          </p:cNvSpPr>
          <p:nvPr>
            <p:ph type="sldNum" sz="quarter" idx="12"/>
          </p:nvPr>
        </p:nvSpPr>
        <p:spPr/>
        <p:txBody>
          <a:bodyPr/>
          <a:lstStyle/>
          <a:p>
            <a:fld id="{C0445F63-043B-4BB5-AC68-C6D256EE29EA}" type="slidenum">
              <a:rPr lang="en-GB" smtClean="0"/>
              <a:t>5</a:t>
            </a:fld>
            <a:endParaRPr lang="en-GB"/>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2035" y="1710215"/>
            <a:ext cx="2806313" cy="413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67409" y="1690688"/>
            <a:ext cx="6639339" cy="4226798"/>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000" dirty="0"/>
              <a:t>‘Many features indicative of developmental delay have been found to distinguish the dyslexics from their controls. But only the specific reading and spelling retardation is common to all. The finding that there is no other defect in all these dyslexics is in keeping with the results of previous investigations’ (Naidoo, </a:t>
            </a:r>
            <a:r>
              <a:rPr lang="en-GB" sz="2000" i="1" dirty="0"/>
              <a:t>Specific Dyslexia</a:t>
            </a:r>
            <a:r>
              <a:rPr lang="en-GB" sz="2000" dirty="0" smtClean="0"/>
              <a:t>)</a:t>
            </a:r>
          </a:p>
          <a:p>
            <a:pPr marL="228600" indent="-228600">
              <a:lnSpc>
                <a:spcPct val="90000"/>
              </a:lnSpc>
              <a:spcBef>
                <a:spcPts val="1000"/>
              </a:spcBef>
              <a:buFont typeface="Arial" panose="020B0604020202020204" pitchFamily="34" charset="0"/>
              <a:buChar char="•"/>
            </a:pPr>
            <a:r>
              <a:rPr lang="en-GB" sz="2000" dirty="0" smtClean="0"/>
              <a:t>‘The arguments in favour of the existence of a specific type of developmental dyslexia occurring in the midst of but </a:t>
            </a:r>
            <a:r>
              <a:rPr lang="en-GB" sz="2000" dirty="0" err="1" smtClean="0"/>
              <a:t>nosologically</a:t>
            </a:r>
            <a:r>
              <a:rPr lang="en-GB" sz="2000" dirty="0" smtClean="0"/>
              <a:t> apart from the </a:t>
            </a:r>
            <a:r>
              <a:rPr lang="en-GB" sz="2000" i="1" dirty="0" smtClean="0"/>
              <a:t>olla </a:t>
            </a:r>
            <a:r>
              <a:rPr lang="en-GB" sz="2000" i="1" dirty="0" err="1" smtClean="0"/>
              <a:t>podrida</a:t>
            </a:r>
            <a:r>
              <a:rPr lang="en-GB" sz="2000" dirty="0"/>
              <a:t> </a:t>
            </a:r>
            <a:r>
              <a:rPr lang="en-GB" sz="2000" dirty="0" smtClean="0"/>
              <a:t>of bad readers’</a:t>
            </a:r>
            <a:r>
              <a:rPr lang="en-GB" sz="2000" i="1" dirty="0" smtClean="0"/>
              <a:t> (</a:t>
            </a:r>
            <a:r>
              <a:rPr lang="en-GB" sz="2000" dirty="0" smtClean="0"/>
              <a:t>Critchley, </a:t>
            </a:r>
            <a:r>
              <a:rPr lang="en-GB" sz="2000" i="1" dirty="0" smtClean="0"/>
              <a:t>The Dyslexic Child</a:t>
            </a:r>
            <a:r>
              <a:rPr lang="en-GB" sz="2000" dirty="0" smtClean="0"/>
              <a:t>)</a:t>
            </a:r>
            <a:endParaRPr lang="en-GB" sz="2000" dirty="0"/>
          </a:p>
          <a:p>
            <a:pPr marL="228600" indent="-228600">
              <a:lnSpc>
                <a:spcPct val="90000"/>
              </a:lnSpc>
              <a:spcBef>
                <a:spcPts val="1000"/>
              </a:spcBef>
              <a:buFont typeface="Arial" panose="020B0604020202020204" pitchFamily="34" charset="0"/>
              <a:buChar char="•"/>
            </a:pPr>
            <a:r>
              <a:rPr lang="en-GB" sz="2000" dirty="0"/>
              <a:t>‘I think that </a:t>
            </a:r>
            <a:r>
              <a:rPr lang="en-GB" sz="2000" dirty="0" smtClean="0"/>
              <a:t>book [Naidoo’s] </a:t>
            </a:r>
            <a:r>
              <a:rPr lang="en-GB" sz="2000" dirty="0"/>
              <a:t>was the book that was most illuminating at the time, because it described cases in detail… she’d made a detailed analysis of those kids, and I think </a:t>
            </a:r>
            <a:r>
              <a:rPr lang="en-GB" sz="2000" dirty="0" smtClean="0"/>
              <a:t>I was </a:t>
            </a:r>
            <a:r>
              <a:rPr lang="en-GB" sz="2000" dirty="0"/>
              <a:t>really inspired by that’ (Maggie Snowling)</a:t>
            </a:r>
          </a:p>
        </p:txBody>
      </p:sp>
    </p:spTree>
    <p:extLst>
      <p:ext uri="{BB962C8B-B14F-4D97-AF65-F5344CB8AC3E}">
        <p14:creationId xmlns:p14="http://schemas.microsoft.com/office/powerpoint/2010/main" val="255970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Blind Centre and education policy</a:t>
            </a:r>
            <a:endParaRPr lang="en-GB" dirty="0"/>
          </a:p>
        </p:txBody>
      </p:sp>
      <p:sp>
        <p:nvSpPr>
          <p:cNvPr id="3" name="Content Placeholder 2"/>
          <p:cNvSpPr>
            <a:spLocks noGrp="1"/>
          </p:cNvSpPr>
          <p:nvPr>
            <p:ph idx="1"/>
          </p:nvPr>
        </p:nvSpPr>
        <p:spPr>
          <a:xfrm>
            <a:off x="4479235" y="1690688"/>
            <a:ext cx="6874565" cy="4665662"/>
          </a:xfrm>
        </p:spPr>
        <p:txBody>
          <a:bodyPr>
            <a:normAutofit lnSpcReduction="10000"/>
          </a:bodyPr>
          <a:lstStyle/>
          <a:p>
            <a:r>
              <a:rPr lang="en-GB" sz="2000" dirty="0" smtClean="0"/>
              <a:t>From </a:t>
            </a:r>
            <a:r>
              <a:rPr lang="en-GB" sz="2000" dirty="0"/>
              <a:t>the Word Blind Centre: Alfred White Franklin, Macdonald Critchley (pictured), Patrick Meredith</a:t>
            </a:r>
          </a:p>
          <a:p>
            <a:r>
              <a:rPr lang="en-GB" sz="2000" dirty="0" smtClean="0"/>
              <a:t>From </a:t>
            </a:r>
            <a:r>
              <a:rPr lang="en-GB" sz="2000" dirty="0"/>
              <a:t>the Ministry of Education: Dr </a:t>
            </a:r>
            <a:r>
              <a:rPr lang="en-GB" sz="2000" dirty="0" smtClean="0"/>
              <a:t>JN </a:t>
            </a:r>
            <a:r>
              <a:rPr lang="en-GB" sz="2000" dirty="0"/>
              <a:t>Horne (Medical Officer</a:t>
            </a:r>
            <a:r>
              <a:rPr lang="en-GB" sz="2000" dirty="0" smtClean="0"/>
              <a:t>)</a:t>
            </a:r>
          </a:p>
          <a:p>
            <a:r>
              <a:rPr lang="en-GB" sz="2000" dirty="0" smtClean="0"/>
              <a:t>‘It is quite correct to understand that I am still “sitting on the fence”, for this survey is not yet complete… I have been surprised at the depth of feeling expressed about some of the terms’ (Horne in reply to White Franklin)</a:t>
            </a:r>
          </a:p>
          <a:p>
            <a:r>
              <a:rPr lang="en-GB" sz="2000" dirty="0" smtClean="0"/>
              <a:t>‘</a:t>
            </a:r>
            <a:r>
              <a:rPr lang="en-GB" sz="2000" dirty="0"/>
              <a:t>I pressed Professor Meredith as to whether he held the view that reading delay existed in a varying degree of severity, or whether at the most severe grade were a group of children who had distinctive features whereby they could be called “specific dyslexia.’ He replied that </a:t>
            </a:r>
            <a:r>
              <a:rPr lang="en-GB" sz="2000" dirty="0" smtClean="0"/>
              <a:t>he held </a:t>
            </a:r>
            <a:r>
              <a:rPr lang="en-GB" sz="2000" dirty="0"/>
              <a:t>the latter view. I replied that amongst the 350 children that I had seen I found no evidence to support this view. Professor Meredith replied that these children were undoubtedly very rare’ (</a:t>
            </a:r>
            <a:r>
              <a:rPr lang="en-GB" sz="2000" dirty="0" smtClean="0"/>
              <a:t>Horne in dialogue with Meredith)</a:t>
            </a:r>
          </a:p>
        </p:txBody>
      </p:sp>
      <p:sp>
        <p:nvSpPr>
          <p:cNvPr id="5" name="Slide Number Placeholder 4"/>
          <p:cNvSpPr>
            <a:spLocks noGrp="1"/>
          </p:cNvSpPr>
          <p:nvPr>
            <p:ph type="sldNum" sz="quarter" idx="12"/>
          </p:nvPr>
        </p:nvSpPr>
        <p:spPr/>
        <p:txBody>
          <a:bodyPr/>
          <a:lstStyle/>
          <a:p>
            <a:fld id="{C0445F63-043B-4BB5-AC68-C6D256EE29EA}" type="slidenum">
              <a:rPr lang="en-GB" smtClean="0"/>
              <a:t>6</a:t>
            </a:fld>
            <a:endParaRPr lang="en-GB"/>
          </a:p>
        </p:txBody>
      </p:sp>
      <p:pic>
        <p:nvPicPr>
          <p:cNvPr id="3074" name="Picture 2" descr="Macdonald Critchley, by Godfrey Argent, 13 May 1969 - NPG x165615 - © National Portrait Gallery,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90687"/>
            <a:ext cx="3375991" cy="455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8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Warnock Report on SEN (1978)</a:t>
            </a:r>
            <a:endParaRPr lang="en-GB" dirty="0"/>
          </a:p>
        </p:txBody>
      </p:sp>
      <p:sp>
        <p:nvSpPr>
          <p:cNvPr id="3" name="Content Placeholder 2"/>
          <p:cNvSpPr>
            <a:spLocks noGrp="1"/>
          </p:cNvSpPr>
          <p:nvPr>
            <p:ph idx="1"/>
          </p:nvPr>
        </p:nvSpPr>
        <p:spPr>
          <a:xfrm>
            <a:off x="838200" y="1717562"/>
            <a:ext cx="6745941" cy="4351338"/>
          </a:xfrm>
        </p:spPr>
        <p:txBody>
          <a:bodyPr>
            <a:noAutofit/>
          </a:bodyPr>
          <a:lstStyle/>
          <a:p>
            <a:r>
              <a:rPr lang="en-GB" sz="2000" dirty="0"/>
              <a:t>‘The hostility in the department of this concept was manifested by the instruction we were given when we were set up at the beginning of ’74 when I was summoned by the person in the Department who was </a:t>
            </a:r>
            <a:r>
              <a:rPr lang="en-GB" sz="2000" dirty="0" smtClean="0"/>
              <a:t>responsible for the committee… </a:t>
            </a:r>
            <a:r>
              <a:rPr lang="en-GB" sz="2000" dirty="0"/>
              <a:t>He said, ‘You should not suggest that there is a special category of learning difficulty called dyslexia’</a:t>
            </a:r>
          </a:p>
          <a:p>
            <a:r>
              <a:rPr lang="en-GB" sz="2000" dirty="0"/>
              <a:t>First use of the term ‘special educational needs’</a:t>
            </a:r>
          </a:p>
          <a:p>
            <a:r>
              <a:rPr lang="en-GB" sz="2000" dirty="0"/>
              <a:t>Influenced by </a:t>
            </a:r>
            <a:r>
              <a:rPr lang="en-GB" sz="2000" dirty="0" smtClean="0"/>
              <a:t>landmark research on reading difficulties from </a:t>
            </a:r>
            <a:r>
              <a:rPr lang="en-GB" sz="2000" dirty="0"/>
              <a:t>the Isle of Wight studies (1964-1974), led </a:t>
            </a:r>
            <a:r>
              <a:rPr lang="en-GB" sz="2000" dirty="0" smtClean="0"/>
              <a:t>by </a:t>
            </a:r>
            <a:r>
              <a:rPr lang="en-GB" sz="2000" dirty="0"/>
              <a:t>Mike </a:t>
            </a:r>
            <a:r>
              <a:rPr lang="en-GB" sz="2000" dirty="0" smtClean="0"/>
              <a:t>Rutter and </a:t>
            </a:r>
            <a:r>
              <a:rPr lang="en-GB" sz="2000" dirty="0"/>
              <a:t>Bill </a:t>
            </a:r>
            <a:r>
              <a:rPr lang="en-GB" sz="2000" dirty="0" smtClean="0"/>
              <a:t>Yule</a:t>
            </a:r>
          </a:p>
          <a:p>
            <a:r>
              <a:rPr lang="en-GB" sz="2000" dirty="0" smtClean="0"/>
              <a:t>Later, the government used the Warnock Report’s disinclination toward grouping children to stall parliamentary questions, saying that they could not, as such, recognise the particular category of ‘dyslexic children’</a:t>
            </a:r>
            <a:endParaRPr lang="en-GB" sz="2000" dirty="0"/>
          </a:p>
        </p:txBody>
      </p:sp>
      <p:sp>
        <p:nvSpPr>
          <p:cNvPr id="4" name="Slide Number Placeholder 3"/>
          <p:cNvSpPr>
            <a:spLocks noGrp="1"/>
          </p:cNvSpPr>
          <p:nvPr>
            <p:ph type="sldNum" sz="quarter" idx="12"/>
          </p:nvPr>
        </p:nvSpPr>
        <p:spPr/>
        <p:txBody>
          <a:bodyPr/>
          <a:lstStyle/>
          <a:p>
            <a:fld id="{C0445F63-043B-4BB5-AC68-C6D256EE29EA}" type="slidenum">
              <a:rPr lang="en-GB" smtClean="0"/>
              <a:t>7</a:t>
            </a:fld>
            <a:endParaRPr lang="en-GB"/>
          </a:p>
        </p:txBody>
      </p:sp>
      <p:pic>
        <p:nvPicPr>
          <p:cNvPr id="1026" name="Picture 2" descr="https://maryhoneyballmep.files.wordpress.com/2010/09/warn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263" y="1444532"/>
            <a:ext cx="3339353" cy="465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78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Increasing support for children (1980-1990s)</a:t>
            </a:r>
            <a:endParaRPr lang="en-GB" dirty="0"/>
          </a:p>
        </p:txBody>
      </p:sp>
      <p:sp>
        <p:nvSpPr>
          <p:cNvPr id="5" name="Slide Number Placeholder 4"/>
          <p:cNvSpPr>
            <a:spLocks noGrp="1"/>
          </p:cNvSpPr>
          <p:nvPr>
            <p:ph type="sldNum" sz="quarter" idx="12"/>
          </p:nvPr>
        </p:nvSpPr>
        <p:spPr/>
        <p:txBody>
          <a:bodyPr/>
          <a:lstStyle/>
          <a:p>
            <a:fld id="{C0445F63-043B-4BB5-AC68-C6D256EE29EA}" type="slidenum">
              <a:rPr lang="en-GB" smtClean="0"/>
              <a:t>8</a:t>
            </a:fld>
            <a:endParaRPr lang="en-GB" dirty="0"/>
          </a:p>
        </p:txBody>
      </p:sp>
      <p:pic>
        <p:nvPicPr>
          <p:cNvPr id="2050" name="Picture 2" descr="David Blunkett MP Where Next for Welf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17503" r="6981"/>
          <a:stretch/>
        </p:blipFill>
        <p:spPr bwMode="auto">
          <a:xfrm>
            <a:off x="838200" y="1690688"/>
            <a:ext cx="3248809" cy="42707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36141" y="1883446"/>
            <a:ext cx="6368527" cy="3672800"/>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000" dirty="0" smtClean="0"/>
              <a:t>The </a:t>
            </a:r>
            <a:r>
              <a:rPr lang="en-GB" sz="2000" dirty="0"/>
              <a:t>advent of neoliberal agendas in </a:t>
            </a:r>
            <a:r>
              <a:rPr lang="en-GB" sz="2000" dirty="0" smtClean="0"/>
              <a:t>education and </a:t>
            </a:r>
            <a:r>
              <a:rPr lang="en-GB" sz="2000" dirty="0"/>
              <a:t>the rise of the ‘A-C economy</a:t>
            </a:r>
            <a:r>
              <a:rPr lang="en-GB" sz="2000" dirty="0" smtClean="0"/>
              <a:t>’ (</a:t>
            </a:r>
            <a:r>
              <a:rPr lang="en-GB" sz="2000" dirty="0" err="1" smtClean="0"/>
              <a:t>Gillborn</a:t>
            </a:r>
            <a:r>
              <a:rPr lang="en-GB" sz="2000" dirty="0" smtClean="0"/>
              <a:t> and </a:t>
            </a:r>
            <a:r>
              <a:rPr lang="en-GB" sz="2000" dirty="0" err="1" smtClean="0"/>
              <a:t>Youdell</a:t>
            </a:r>
            <a:r>
              <a:rPr lang="en-GB" sz="2000" dirty="0" smtClean="0"/>
              <a:t>, 2000)</a:t>
            </a:r>
            <a:endParaRPr lang="en-GB" sz="2000" dirty="0"/>
          </a:p>
          <a:p>
            <a:pPr marL="228600" indent="-228600">
              <a:lnSpc>
                <a:spcPct val="90000"/>
              </a:lnSpc>
              <a:spcBef>
                <a:spcPts val="1000"/>
              </a:spcBef>
              <a:buFont typeface="Arial" panose="020B0604020202020204" pitchFamily="34" charset="0"/>
              <a:buChar char="•"/>
            </a:pPr>
            <a:r>
              <a:rPr lang="en-GB" sz="2000" dirty="0"/>
              <a:t>‘We were in a quite powerful position. We’d got a massive majority, the commitment of the Prime Minister, someone who himself had been to a special school with at least two sons who’d experienced this particular specific educational need, a very understanding ministerial team, and we’d got Michael Barber heading the standards unit – so it was quite formidable for people to take it head on</a:t>
            </a:r>
            <a:r>
              <a:rPr lang="en-GB" sz="2000" dirty="0" smtClean="0"/>
              <a:t>’ (Interview w/ David Blunkett, 2017)</a:t>
            </a:r>
            <a:endParaRPr lang="en-GB" sz="2000" dirty="0"/>
          </a:p>
          <a:p>
            <a:pPr marL="228600" indent="-228600">
              <a:lnSpc>
                <a:spcPct val="90000"/>
              </a:lnSpc>
              <a:spcBef>
                <a:spcPts val="1000"/>
              </a:spcBef>
              <a:buFont typeface="Arial" panose="020B0604020202020204" pitchFamily="34" charset="0"/>
              <a:buChar char="•"/>
            </a:pPr>
            <a:r>
              <a:rPr lang="en-GB" sz="2000" dirty="0"/>
              <a:t>Protections for dyslexia enshrined in the 2010 UK Equality Act</a:t>
            </a:r>
          </a:p>
        </p:txBody>
      </p:sp>
    </p:spTree>
    <p:extLst>
      <p:ext uri="{BB962C8B-B14F-4D97-AF65-F5344CB8AC3E}">
        <p14:creationId xmlns:p14="http://schemas.microsoft.com/office/powerpoint/2010/main" val="1450181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1661</TotalTime>
  <Words>943</Words>
  <Application>Microsoft Office PowerPoint</Application>
  <PresentationFormat>Widescreen</PresentationFormat>
  <Paragraphs>48</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The Word Blind Centre and the campaign for recognition of dyslexia</vt:lpstr>
      <vt:lpstr>UK Dyslexia Archive: A new project</vt:lpstr>
      <vt:lpstr>The Word Blind Centre (1963-1972)</vt:lpstr>
      <vt:lpstr>The Word Blind Centre, class and LEAs</vt:lpstr>
      <vt:lpstr>The Word Blind Centre, research and legacies</vt:lpstr>
      <vt:lpstr>The Word Blind Centre and education policy</vt:lpstr>
      <vt:lpstr>The Warnock Report on SEN (1978)</vt:lpstr>
      <vt:lpstr>Increasing support for children (1980-1990s)</vt:lpstr>
    </vt:vector>
  </TitlesOfParts>
  <Company>Faculty of History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 with words: The history of dyslexia</dc:title>
  <dc:creator>Philip Kirby</dc:creator>
  <cp:lastModifiedBy>Philip Kirby</cp:lastModifiedBy>
  <cp:revision>250</cp:revision>
  <dcterms:created xsi:type="dcterms:W3CDTF">2018-02-15T13:55:00Z</dcterms:created>
  <dcterms:modified xsi:type="dcterms:W3CDTF">2018-03-16T12:08:56Z</dcterms:modified>
</cp:coreProperties>
</file>