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74" r:id="rId3"/>
    <p:sldId id="262" r:id="rId4"/>
    <p:sldId id="279" r:id="rId5"/>
    <p:sldId id="280" r:id="rId6"/>
    <p:sldId id="277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AA26-A02D-4E9C-9B36-386178D612E6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C3DE-B277-4DEF-9550-972EE489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8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EC3DE-B277-4DEF-9550-972EE4898C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1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9DD7-F5B2-400E-A19A-C3AA70794FCD}" type="datetime1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4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CD7E-3EE2-404B-ADD9-668F4EF79E06}" type="datetime1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2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4EE4-4D05-4443-8493-56544DBEBB84}" type="datetime1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8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A1FF-7205-458F-A5D7-05D31405CA5B}" type="datetime1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0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BA4A-3410-471E-9364-502260F1236D}" type="datetime1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6183-3CE7-4B7B-9B16-DA9AC525070E}" type="datetime1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4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5CBB-17CA-4FF4-BC27-6097C8829A54}" type="datetime1">
              <a:rPr lang="en-GB" smtClean="0"/>
              <a:t>06/02/2019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7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8878-BABB-435F-864D-921424ECE7E3}" type="datetime1">
              <a:rPr lang="en-GB" smtClean="0"/>
              <a:t>06/02/2019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3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4BDC-87E6-4853-8D67-5A4D5AD19927}" type="datetime1">
              <a:rPr lang="en-GB" smtClean="0"/>
              <a:t>06/02/2019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809D-1ACA-4BB4-9483-E1313D3B7941}" type="datetime1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154C-CA00-4526-B83B-E1C633D3EDEE}" type="datetime1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0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380-8571-4DA6-8849-3D760FCA1C38}" type="datetime1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5F63-043B-4BB5-AC68-C6D256EE2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37708397-cfe1-4d06-89e2-c24af1704a60@ad.oak.ox.ac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2733"/>
            <a:ext cx="9144000" cy="1661374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Worried mothers?</a:t>
            </a: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smtClean="0"/>
              <a:t>Oral history, gender and the ‘dyslexia myth’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7024"/>
            <a:ext cx="9144000" cy="1655762"/>
          </a:xfrm>
        </p:spPr>
        <p:txBody>
          <a:bodyPr/>
          <a:lstStyle/>
          <a:p>
            <a:r>
              <a:rPr lang="en-GB" dirty="0" smtClean="0"/>
              <a:t>UK Dyslexia Archive</a:t>
            </a:r>
          </a:p>
          <a:p>
            <a:r>
              <a:rPr lang="en-GB" dirty="0" smtClean="0"/>
              <a:t>St John’s College, Oxford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5" r="1932" b="40097"/>
          <a:stretch/>
        </p:blipFill>
        <p:spPr>
          <a:xfrm>
            <a:off x="715617" y="4237382"/>
            <a:ext cx="10760765" cy="1590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The UK Dyslexia Archive project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096" y="1825625"/>
            <a:ext cx="6198704" cy="4351338"/>
          </a:xfrm>
        </p:spPr>
        <p:txBody>
          <a:bodyPr>
            <a:noAutofit/>
          </a:bodyPr>
          <a:lstStyle/>
          <a:p>
            <a:r>
              <a:rPr lang="en-GB" sz="2200" dirty="0"/>
              <a:t>Based at St John’s and </a:t>
            </a:r>
            <a:r>
              <a:rPr lang="en-GB" sz="2200" dirty="0" smtClean="0"/>
              <a:t>the Faculty of History, Oxford</a:t>
            </a:r>
            <a:endParaRPr lang="en-GB" sz="2200" dirty="0"/>
          </a:p>
          <a:p>
            <a:r>
              <a:rPr lang="en-GB" sz="2200" dirty="0"/>
              <a:t>Collaboration between history, </a:t>
            </a:r>
            <a:r>
              <a:rPr lang="en-GB" sz="2200" dirty="0" smtClean="0"/>
              <a:t>psychology, geography</a:t>
            </a:r>
            <a:endParaRPr lang="en-GB" sz="2200" dirty="0"/>
          </a:p>
          <a:p>
            <a:r>
              <a:rPr lang="en-GB" sz="2200" dirty="0"/>
              <a:t>Maggie Snowling, William Whyte, Kate Nation, Kieran </a:t>
            </a:r>
            <a:r>
              <a:rPr lang="en-GB" sz="2200" dirty="0" smtClean="0"/>
              <a:t>Fitzpatrick, Robert Evans, Denise Cripps</a:t>
            </a:r>
            <a:endParaRPr lang="en-GB" sz="2200" dirty="0"/>
          </a:p>
          <a:p>
            <a:r>
              <a:rPr lang="en-GB" sz="2200" dirty="0"/>
              <a:t>Started in 2014; Wellcome Trust/ John Fell award (2016-18)</a:t>
            </a:r>
          </a:p>
          <a:p>
            <a:r>
              <a:rPr lang="en-GB" sz="2200" dirty="0"/>
              <a:t>Collection includes patient files of the Word Blind Centre, files of </a:t>
            </a:r>
            <a:r>
              <a:rPr lang="en-GB" sz="2200" dirty="0" smtClean="0"/>
              <a:t>the BDA</a:t>
            </a:r>
            <a:r>
              <a:rPr lang="en-GB" sz="2200" dirty="0"/>
              <a:t>, DI, Helen Arkell </a:t>
            </a:r>
            <a:r>
              <a:rPr lang="en-GB" sz="2200" dirty="0" smtClean="0"/>
              <a:t>Centre</a:t>
            </a:r>
            <a:endParaRPr lang="en-GB" sz="2200" dirty="0"/>
          </a:p>
          <a:p>
            <a:r>
              <a:rPr lang="en-GB" sz="2200" dirty="0"/>
              <a:t>Oral histories with dyslexia pioneers and others key to its 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537" y="1825625"/>
            <a:ext cx="3938620" cy="4254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The Word Blind Centre for Dyslexic Children (1963-1972)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73" y="1825625"/>
            <a:ext cx="3731491" cy="4351338"/>
          </a:xfrm>
        </p:spPr>
        <p:txBody>
          <a:bodyPr>
            <a:normAutofit/>
          </a:bodyPr>
          <a:lstStyle/>
          <a:p>
            <a:r>
              <a:rPr lang="en-GB" sz="1900" dirty="0"/>
              <a:t>Opened by Princess </a:t>
            </a:r>
            <a:r>
              <a:rPr lang="en-GB" sz="1900" dirty="0" smtClean="0"/>
              <a:t>Margaret (R) in </a:t>
            </a:r>
            <a:r>
              <a:rPr lang="en-GB" sz="1900" dirty="0"/>
              <a:t>Coram’s Fields, </a:t>
            </a:r>
            <a:r>
              <a:rPr lang="en-GB" sz="1900" dirty="0" smtClean="0"/>
              <a:t>Bloomsbury</a:t>
            </a:r>
            <a:endParaRPr lang="en-GB" sz="1900" dirty="0"/>
          </a:p>
          <a:p>
            <a:r>
              <a:rPr lang="en-GB" sz="1900" dirty="0" smtClean="0"/>
              <a:t>Reflected the coalescing of research </a:t>
            </a:r>
            <a:r>
              <a:rPr lang="en-GB" sz="1900" dirty="0"/>
              <a:t>interest </a:t>
            </a:r>
            <a:r>
              <a:rPr lang="en-GB" sz="1900" dirty="0" smtClean="0"/>
              <a:t>in dyslexia in </a:t>
            </a:r>
            <a:r>
              <a:rPr lang="en-GB" sz="1900" dirty="0" smtClean="0"/>
              <a:t>Britain</a:t>
            </a:r>
            <a:endParaRPr lang="en-GB" sz="1900" dirty="0"/>
          </a:p>
          <a:p>
            <a:r>
              <a:rPr lang="en-GB" sz="1900" dirty="0" smtClean="0"/>
              <a:t>First </a:t>
            </a:r>
            <a:r>
              <a:rPr lang="en-GB" sz="1900" dirty="0"/>
              <a:t>director, Alex Bannatyne; later, Sandhya </a:t>
            </a:r>
            <a:r>
              <a:rPr lang="en-GB" sz="1900" dirty="0" smtClean="0"/>
              <a:t>Naidoo (L), </a:t>
            </a:r>
            <a:r>
              <a:rPr lang="en-GB" sz="1900" dirty="0"/>
              <a:t>who served until its </a:t>
            </a:r>
            <a:r>
              <a:rPr lang="en-GB" sz="1900" dirty="0" smtClean="0"/>
              <a:t>closure</a:t>
            </a:r>
          </a:p>
          <a:p>
            <a:r>
              <a:rPr lang="en-GB" sz="1900" dirty="0" smtClean="0"/>
              <a:t>Naidoo’s landmark book: </a:t>
            </a:r>
            <a:r>
              <a:rPr lang="en-GB" sz="1900" i="1" dirty="0" smtClean="0"/>
              <a:t>Specific dyslexia: The research report of the Invalid Children’s Aid Association Word Blind Centre for Dyslexic Children</a:t>
            </a:r>
            <a:endParaRPr lang="en-GB" sz="1900" i="1" dirty="0"/>
          </a:p>
        </p:txBody>
      </p:sp>
      <p:pic>
        <p:nvPicPr>
          <p:cNvPr id="6" name="Picture 5" descr="cid:37708397-cfe1-4d06-89e2-c24af1704a60@ad.oak.ox.ac.uk"/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026" y="1893888"/>
            <a:ext cx="3395574" cy="3657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26" name="Picture 2" descr="Image result for prince margaret 'word blind centre'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8780" y="1825626"/>
            <a:ext cx="3012972" cy="37254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Dyslexia, care and the role of mothers (1940s-)</a:t>
            </a:r>
            <a:endParaRPr lang="en-GB" sz="3600" b="1" dirty="0"/>
          </a:p>
        </p:txBody>
      </p:sp>
      <p:pic>
        <p:nvPicPr>
          <p:cNvPr id="2050" name="Picture 2" descr="https://www.thehampshireschoolchelsea.co.uk/userfiles/images/History%20at%20THS/1st%20January%201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1" y="1690688"/>
            <a:ext cx="2931380" cy="3512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hehampshireschoolchelsea.co.uk/userfiles/images/History%20at%20THS/1st%20January%201961-19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3547" y="1690688"/>
            <a:ext cx="4133630" cy="35399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usan hampsh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40" y="1678944"/>
            <a:ext cx="2403660" cy="3512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431" y="5436034"/>
            <a:ext cx="1006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L to R: June </a:t>
            </a:r>
            <a:r>
              <a:rPr lang="en-GB" sz="2200" dirty="0" smtClean="0"/>
              <a:t>Hampshire; </a:t>
            </a:r>
            <a:r>
              <a:rPr lang="en-GB" sz="2200" dirty="0" smtClean="0"/>
              <a:t>a class at the Hampshire School (1946-</a:t>
            </a:r>
            <a:r>
              <a:rPr lang="en-GB" sz="2200" dirty="0" smtClean="0"/>
              <a:t>); </a:t>
            </a:r>
            <a:r>
              <a:rPr lang="en-GB" sz="2200" dirty="0" smtClean="0"/>
              <a:t>Susan Hampshire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 smtClean="0"/>
              <a:t>Gender, class and the institutionalisation of dyslexia (1960s-)</a:t>
            </a:r>
            <a:endParaRPr lang="en-GB" sz="3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79206" cy="35899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434885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L to R: Helen </a:t>
            </a:r>
            <a:r>
              <a:rPr lang="en-GB" sz="2200" dirty="0" smtClean="0"/>
              <a:t>Arkell; </a:t>
            </a:r>
            <a:r>
              <a:rPr lang="en-GB" sz="2200" dirty="0" smtClean="0"/>
              <a:t>Daphne </a:t>
            </a:r>
            <a:r>
              <a:rPr lang="en-GB" sz="2200" dirty="0" smtClean="0"/>
              <a:t>Hamilton-Fairley; </a:t>
            </a:r>
            <a:r>
              <a:rPr lang="en-GB" sz="2200" dirty="0" smtClean="0"/>
              <a:t>Tim and Elaine Miles</a:t>
            </a: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273" r="4315" b="3896"/>
          <a:stretch/>
        </p:blipFill>
        <p:spPr>
          <a:xfrm>
            <a:off x="7014783" y="1657641"/>
            <a:ext cx="4339017" cy="36560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12" y="1690688"/>
            <a:ext cx="2374165" cy="35899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The Warnock Report on special educational needs (1978)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7562"/>
            <a:ext cx="6745941" cy="4351338"/>
          </a:xfrm>
        </p:spPr>
        <p:txBody>
          <a:bodyPr>
            <a:noAutofit/>
          </a:bodyPr>
          <a:lstStyle/>
          <a:p>
            <a:r>
              <a:rPr lang="en-GB" sz="1900" dirty="0"/>
              <a:t>‘The hostility in the department of this concept was manifested by the instruction we were given when we were set up at the beginning of ’74 when I was summoned by the person in the Department who was </a:t>
            </a:r>
            <a:r>
              <a:rPr lang="en-GB" sz="1900" dirty="0" smtClean="0"/>
              <a:t>responsible for the committee… </a:t>
            </a:r>
            <a:r>
              <a:rPr lang="en-GB" sz="1900" dirty="0"/>
              <a:t>He said, ‘You should not suggest that there is a special category of learning difficulty called dyslexia</a:t>
            </a:r>
            <a:r>
              <a:rPr lang="en-GB" sz="1900" dirty="0" smtClean="0"/>
              <a:t>’ (Baroness Warnock, R)</a:t>
            </a:r>
            <a:endParaRPr lang="en-GB" sz="1900" dirty="0"/>
          </a:p>
          <a:p>
            <a:r>
              <a:rPr lang="en-GB" sz="1900" dirty="0" smtClean="0"/>
              <a:t>First use of the term ‘special educational needs’</a:t>
            </a:r>
          </a:p>
          <a:p>
            <a:r>
              <a:rPr lang="en-GB" sz="1900" dirty="0" smtClean="0"/>
              <a:t>Influenced </a:t>
            </a:r>
            <a:r>
              <a:rPr lang="en-GB" sz="1900" dirty="0"/>
              <a:t>by </a:t>
            </a:r>
            <a:r>
              <a:rPr lang="en-GB" sz="1900" dirty="0" smtClean="0"/>
              <a:t>landmark research on reading difficulties from </a:t>
            </a:r>
            <a:r>
              <a:rPr lang="en-GB" sz="1900" dirty="0"/>
              <a:t>the Isle of Wight studies (1964-1974), led </a:t>
            </a:r>
            <a:r>
              <a:rPr lang="en-GB" sz="1900" dirty="0" smtClean="0"/>
              <a:t>by </a:t>
            </a:r>
            <a:r>
              <a:rPr lang="en-GB" sz="1900" dirty="0"/>
              <a:t>Mike </a:t>
            </a:r>
            <a:r>
              <a:rPr lang="en-GB" sz="1900" dirty="0" smtClean="0"/>
              <a:t>Rutter and </a:t>
            </a:r>
            <a:r>
              <a:rPr lang="en-GB" sz="1900" dirty="0"/>
              <a:t>Bill </a:t>
            </a:r>
            <a:r>
              <a:rPr lang="en-GB" sz="1900" dirty="0" smtClean="0"/>
              <a:t>Yule</a:t>
            </a:r>
          </a:p>
          <a:p>
            <a:r>
              <a:rPr lang="en-GB" sz="1900" dirty="0" smtClean="0"/>
              <a:t>Later, the government used the Warnock Report’s disinclination toward grouping children to stall parliamentary questions, saying that they could not, as such, recognise the particular category of ‘dyslexic children’</a:t>
            </a:r>
            <a:endParaRPr lang="en-GB" sz="1900" dirty="0"/>
          </a:p>
        </p:txBody>
      </p:sp>
      <p:pic>
        <p:nvPicPr>
          <p:cNvPr id="1026" name="Picture 2" descr="https://maryhoneyballmep.files.wordpress.com/2010/09/warn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63" y="1444532"/>
            <a:ext cx="3339353" cy="46512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The ‘scars of dyslexia’ and the provision of emotional support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675117" cy="3891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1"/>
          <a:stretch/>
        </p:blipFill>
        <p:spPr>
          <a:xfrm>
            <a:off x="8033431" y="1672024"/>
            <a:ext cx="3320369" cy="3891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5731099"/>
            <a:ext cx="1037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From L to R: </a:t>
            </a:r>
            <a:r>
              <a:rPr lang="en-GB" sz="2000" i="1" dirty="0" smtClean="0"/>
              <a:t>The Scars of Dyslexia</a:t>
            </a:r>
            <a:r>
              <a:rPr lang="en-GB" sz="2000" dirty="0" smtClean="0"/>
              <a:t> by Janice </a:t>
            </a:r>
            <a:r>
              <a:rPr lang="en-GB" sz="2000" dirty="0" smtClean="0"/>
              <a:t>Edwards; </a:t>
            </a:r>
            <a:r>
              <a:rPr lang="en-GB" sz="2000" dirty="0" smtClean="0"/>
              <a:t>Patience </a:t>
            </a:r>
            <a:r>
              <a:rPr lang="en-GB" sz="2000" dirty="0" smtClean="0"/>
              <a:t>Thomson; </a:t>
            </a:r>
            <a:r>
              <a:rPr lang="en-GB" sz="2000" dirty="0" smtClean="0"/>
              <a:t>Bill Watkins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492" r="21790" b="997"/>
          <a:stretch/>
        </p:blipFill>
        <p:spPr>
          <a:xfrm>
            <a:off x="3730849" y="1672024"/>
            <a:ext cx="4087280" cy="3909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Emotion, dyslexia research and the science of reading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5" t="2254" b="34835"/>
          <a:stretch/>
        </p:blipFill>
        <p:spPr>
          <a:xfrm>
            <a:off x="3986945" y="1758638"/>
            <a:ext cx="3994039" cy="4005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9" y="1755056"/>
            <a:ext cx="2668074" cy="40021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5894"/>
          <a:stretch/>
        </p:blipFill>
        <p:spPr>
          <a:xfrm>
            <a:off x="934791" y="1758638"/>
            <a:ext cx="2632099" cy="39985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34791" y="5819351"/>
            <a:ext cx="7046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From L to R: Ann </a:t>
            </a:r>
            <a:r>
              <a:rPr lang="en-GB" sz="2000" dirty="0" smtClean="0"/>
              <a:t>Cooke; </a:t>
            </a:r>
            <a:r>
              <a:rPr lang="en-GB" sz="2000" dirty="0" smtClean="0"/>
              <a:t>Margaret </a:t>
            </a:r>
            <a:r>
              <a:rPr lang="en-GB" sz="2000" dirty="0" smtClean="0"/>
              <a:t>Newton; </a:t>
            </a:r>
            <a:r>
              <a:rPr lang="en-GB" sz="2000" dirty="0" smtClean="0"/>
              <a:t>Maggie Snowling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Conclusion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300" dirty="0" smtClean="0"/>
              <a:t>Worried mothers? The importance of gender and a historical perspective in interpreting current debates around the ‘dyslexia myth’</a:t>
            </a:r>
          </a:p>
          <a:p>
            <a:r>
              <a:rPr lang="en-GB" sz="2300" dirty="0" smtClean="0"/>
              <a:t>Dyslexia as a ‘construct’ that meets ‘the social, psychological, political and emotional needs of multiple stakeholders’ (Elliott and Grigorenko, 2014), but not only…</a:t>
            </a:r>
          </a:p>
          <a:p>
            <a:r>
              <a:rPr lang="en-GB" sz="2300" dirty="0" smtClean="0"/>
              <a:t>Questions</a:t>
            </a:r>
            <a:endParaRPr lang="en-GB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5" r="1932" b="40097"/>
          <a:stretch/>
        </p:blipFill>
        <p:spPr>
          <a:xfrm>
            <a:off x="715617" y="4237382"/>
            <a:ext cx="10760765" cy="1590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63-043B-4BB5-AC68-C6D256EE29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1866</TotalTime>
  <Words>487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Worried mothers? Oral history, gender and the ‘dyslexia myth’</vt:lpstr>
      <vt:lpstr>The UK Dyslexia Archive project</vt:lpstr>
      <vt:lpstr>The Word Blind Centre for Dyslexic Children (1963-1972)</vt:lpstr>
      <vt:lpstr>Dyslexia, care and the role of mothers (1940s-)</vt:lpstr>
      <vt:lpstr>Gender, class and the institutionalisation of dyslexia (1960s-)</vt:lpstr>
      <vt:lpstr>The Warnock Report on special educational needs (1978)</vt:lpstr>
      <vt:lpstr>The ‘scars of dyslexia’ and the provision of emotional support</vt:lpstr>
      <vt:lpstr>Emotion, dyslexia research and the science of reading</vt:lpstr>
      <vt:lpstr>Conclusion</vt:lpstr>
    </vt:vector>
  </TitlesOfParts>
  <Company>Faculty of History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 with words: The history of dyslexia</dc:title>
  <dc:creator>Philip Kirby</dc:creator>
  <cp:lastModifiedBy>Philip Kirby</cp:lastModifiedBy>
  <cp:revision>288</cp:revision>
  <dcterms:created xsi:type="dcterms:W3CDTF">2018-02-15T13:55:00Z</dcterms:created>
  <dcterms:modified xsi:type="dcterms:W3CDTF">2019-02-06T10:56:49Z</dcterms:modified>
</cp:coreProperties>
</file>